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0" r:id="rId2"/>
    <p:sldId id="257" r:id="rId3"/>
    <p:sldId id="259" r:id="rId4"/>
    <p:sldId id="258" r:id="rId5"/>
    <p:sldId id="261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39"/>
    <p:restoredTop sz="94694"/>
  </p:normalViewPr>
  <p:slideViewPr>
    <p:cSldViewPr snapToGrid="0" snapToObjects="1">
      <p:cViewPr varScale="1">
        <p:scale>
          <a:sx n="105" d="100"/>
          <a:sy n="105" d="100"/>
        </p:scale>
        <p:origin x="8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DB63A-FF6D-224B-A400-D9D79348A5BF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DF041-9BEF-0447-B509-D4B539597B2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1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DF041-9BEF-0447-B509-D4B539597B2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860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3F4C31-3F55-1843-8A19-339D558ED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5C7DD0-3B57-4A4E-AFFD-6DD54CF31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02E4AA-3427-5549-9CA4-40D695F5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0680345-9E80-5A49-B78E-F5CE1353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4A58F9-0B9C-294B-99BE-067D1A4B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317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6303B3-0646-6241-9D6A-9AF7C7E0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C6869D-64BE-C84D-9C08-AF0590B43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CA8FAF-96AB-384A-AB8A-2554C936A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392E48-D7C0-3140-9CF3-30E1EEDEA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91D4D11-8980-7B44-B6BC-2F1DD5A8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8336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3F0E490-7107-3A4D-A9C2-FC117B62C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FA004D5-70AE-4946-8126-6E6F4191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D315C0-AFC2-C348-A884-28785186B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E7F18E-5C25-A845-A443-D9C0AFC7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C702F4-8870-8444-81A8-952689C6A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2531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4324B3-4837-7343-AC8D-EA895BA82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DB7764-87EC-7B44-BF7E-B020E12CA8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7874C5-5011-4643-A107-06238FEDF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5B37A0-EE2C-BC45-9949-CDB203E2C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85E3B4-96AB-CD4C-AA14-61C571E1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7173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7940E6-5F19-3641-B21A-DE5B4A85D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E1C41A-F4BA-3F40-BF63-E647C3DAA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C0B32C1-2807-CC4E-8C7B-096DF73D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5D3E78-76AC-7D45-A612-1F04FC103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A7CCF2-9783-B041-80CD-C5A92B339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05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F9870-E7A9-1E4C-A8B2-87AD810D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598FD-BB9E-0341-8CA3-7F3A94F463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CF2267-1DC7-C243-8460-3D7B0D3B7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2F0AB0-C9F9-F649-8F3A-26BB6CC3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C00C50-4C6C-8241-A9DD-40210D7F9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1E7B0C3-62FE-8241-AC33-D6837B3B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26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0F806A-ECB2-4743-A77B-5A8ACD337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F010C20-07C6-204C-B430-02817467D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5303C4-79E6-4840-AD78-BD0A98294C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0405E0-3050-1444-ADAC-BA26315E5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A992F0F-1CFF-7748-BCD2-43137A872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7BBB772-2C5B-4249-9147-0CEDA3FD7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6DDA688-0FC8-7248-B13B-4DA2F99B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34749F9-D347-964B-A978-A0F04076E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9917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A6EA7-E284-9C41-87F0-7AE8BFD5D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72D9124-BC31-CF47-A0E6-79F2621C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2CED687-1770-8C45-81AB-3D08D83E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E77ACBC-D907-484E-A777-01B25F38A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798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CB8B1D6-66D2-EE45-8801-001ECE623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D10235F-3AE0-6D49-AAC3-DEE05516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D47637-F51F-8A42-9043-EC03B52E4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65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CB7FD6-2A2B-0540-ADA2-07BED732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6384FD-9127-5140-A494-9869460DE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81DAD7-8D19-3B46-B811-B640E6B6D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392925-6DD4-C445-B76F-4675F425E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B088285-ECFB-934D-A104-1B222A927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5CEE83-66AC-2143-B3B4-6AC6293E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18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D84B99-D3DA-7D4D-9427-A5BC1A6E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289B444E-2247-8148-8E6C-42C0ABE89F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15E4D0-376B-5B4B-9AB0-3C95B316D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781D86-016A-5D40-A1C0-8CE681D08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96F3DB7-AF20-FE46-B521-9F9BEBED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283C21A-00A7-544B-82F4-F6682012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370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13298A-9994-8349-98A2-B4C3AAE8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F1CEA7-8B2F-1249-9E78-E74F2C755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98A4BE-1C0D-2C43-9242-02E68E8A0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A18D8-7AD4-E44A-B594-4F97D9539CDC}" type="datetimeFigureOut">
              <a:rPr lang="fr-FR" smtClean="0"/>
              <a:t>26/12/2020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936A4C2-8317-BF44-B027-BD26454AD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CFD8CE9-2F13-434F-B0CC-E43741E5DF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29224-01C6-2F4F-84E4-6081E0D897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820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jp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61B8991-EEFD-D049-B07E-2B11013D444E}"/>
              </a:ext>
            </a:extLst>
          </p:cNvPr>
          <p:cNvSpPr txBox="1"/>
          <p:nvPr/>
        </p:nvSpPr>
        <p:spPr>
          <a:xfrm>
            <a:off x="1" y="24699"/>
            <a:ext cx="12191999" cy="837473"/>
          </a:xfrm>
          <a:prstGeom prst="rect">
            <a:avLst/>
          </a:prstGeom>
          <a:solidFill>
            <a:srgbClr val="FFFF00"/>
          </a:solidFill>
          <a:ln w="44450">
            <a:solidFill>
              <a:srgbClr val="FF0000">
                <a:alpha val="56000"/>
              </a:srgbClr>
            </a:solidFill>
          </a:ln>
        </p:spPr>
        <p:txBody>
          <a:bodyPr vert="horz"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b="1" dirty="0"/>
              <a:t>TOMBOLA  2020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8CEBA78-737E-C845-8CA7-CB52CD056902}"/>
              </a:ext>
            </a:extLst>
          </p:cNvPr>
          <p:cNvSpPr txBox="1"/>
          <p:nvPr/>
        </p:nvSpPr>
        <p:spPr>
          <a:xfrm>
            <a:off x="193960" y="1026994"/>
            <a:ext cx="1036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00"/>
                </a:solidFill>
              </a:rPr>
              <a:t>1 Séjour 2021 ou 2022, en pension complète.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6360853-5E5E-8E45-B59E-83CD58F92D4B}"/>
              </a:ext>
            </a:extLst>
          </p:cNvPr>
          <p:cNvSpPr txBox="1"/>
          <p:nvPr/>
        </p:nvSpPr>
        <p:spPr>
          <a:xfrm>
            <a:off x="722048" y="1416790"/>
            <a:ext cx="1052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Séjour </a:t>
            </a:r>
            <a:r>
              <a:rPr lang="fr-FR" sz="2000" b="1" dirty="0">
                <a:solidFill>
                  <a:srgbClr val="FFFF00"/>
                </a:solidFill>
              </a:rPr>
              <a:t>organisé</a:t>
            </a:r>
            <a:r>
              <a:rPr lang="fr-FR" b="1" dirty="0">
                <a:solidFill>
                  <a:srgbClr val="FFFF00"/>
                </a:solidFill>
              </a:rPr>
              <a:t> par le club, (hors transports) d’une Valeur  </a:t>
            </a:r>
            <a:r>
              <a:rPr lang="fr-FR" b="1" u="sng" dirty="0">
                <a:solidFill>
                  <a:srgbClr val="FFFF00"/>
                </a:solidFill>
              </a:rPr>
              <a:t>de  350€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3AE5478-E8BF-3446-9819-86F99802483E}"/>
              </a:ext>
            </a:extLst>
          </p:cNvPr>
          <p:cNvSpPr txBox="1"/>
          <p:nvPr/>
        </p:nvSpPr>
        <p:spPr>
          <a:xfrm>
            <a:off x="159645" y="1783389"/>
            <a:ext cx="11088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00"/>
                </a:solidFill>
              </a:rPr>
              <a:t>1  Coffret garni d’une valeur de 80€ </a:t>
            </a: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0CB1D11-AEFA-3C4A-A28F-50545EDD0ADC}"/>
              </a:ext>
            </a:extLst>
          </p:cNvPr>
          <p:cNvSpPr txBox="1"/>
          <p:nvPr/>
        </p:nvSpPr>
        <p:spPr>
          <a:xfrm>
            <a:off x="159646" y="2222010"/>
            <a:ext cx="9252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00"/>
                </a:solidFill>
              </a:rPr>
              <a:t>1  Bon d’achat de 40€ magasin GO Sport.</a:t>
            </a:r>
            <a:endParaRPr lang="fr-FR" sz="1600" b="1" dirty="0">
              <a:solidFill>
                <a:srgbClr val="FFFF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7424DB0-AEEB-1048-B07A-D1B2E4859B50}"/>
              </a:ext>
            </a:extLst>
          </p:cNvPr>
          <p:cNvSpPr txBox="1"/>
          <p:nvPr/>
        </p:nvSpPr>
        <p:spPr>
          <a:xfrm>
            <a:off x="159646" y="2651678"/>
            <a:ext cx="8163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00"/>
                </a:solidFill>
              </a:rPr>
              <a:t>1 Repas club gratuit Juin 2021  ou Décembre 2021</a:t>
            </a:r>
            <a:r>
              <a:rPr lang="fr-FR" sz="2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E495D35-A054-744D-851C-9AF3022A4F57}"/>
              </a:ext>
            </a:extLst>
          </p:cNvPr>
          <p:cNvSpPr txBox="1"/>
          <p:nvPr/>
        </p:nvSpPr>
        <p:spPr>
          <a:xfrm>
            <a:off x="159646" y="3127603"/>
            <a:ext cx="6192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00"/>
                </a:solidFill>
              </a:rPr>
              <a:t>1 Adhésion gratuite pour 2022.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F51826-68AC-D445-9B75-ACCE47ACE0BC}"/>
              </a:ext>
            </a:extLst>
          </p:cNvPr>
          <p:cNvSpPr txBox="1"/>
          <p:nvPr/>
        </p:nvSpPr>
        <p:spPr>
          <a:xfrm>
            <a:off x="125681" y="3650823"/>
            <a:ext cx="6997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srgbClr val="FFFF00"/>
                </a:solidFill>
              </a:rPr>
              <a:t>25 à 30 Lots de Consolation ( de 3 à 40 €).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DC9B3FE-1AC4-DC41-9ABB-788CBFB4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633" y="4887419"/>
            <a:ext cx="5814721" cy="188717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FF17C7D-3014-1945-99F4-D33036EB4215}"/>
              </a:ext>
            </a:extLst>
          </p:cNvPr>
          <p:cNvSpPr txBox="1"/>
          <p:nvPr/>
        </p:nvSpPr>
        <p:spPr>
          <a:xfrm>
            <a:off x="317301" y="5379977"/>
            <a:ext cx="4224994" cy="138499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/>
              <a:t>             </a:t>
            </a:r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1 Ticket  =  2,50 €</a:t>
            </a:r>
          </a:p>
          <a:p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         5 tickets =  10 €</a:t>
            </a:r>
          </a:p>
          <a:p>
            <a:r>
              <a:rPr lang="fr-FR" sz="2800" b="1" dirty="0">
                <a:solidFill>
                  <a:srgbClr val="FF0000"/>
                </a:solidFill>
                <a:highlight>
                  <a:srgbClr val="FFFF00"/>
                </a:highlight>
              </a:rPr>
              <a:t> Mise en vente 15 juillet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B28F25-8360-E94D-A7D8-020CEADE9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1" y="93028"/>
            <a:ext cx="1505182" cy="74853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926306-CFED-4D43-B28C-70A8C8314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4187" y="69168"/>
            <a:ext cx="1505182" cy="74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30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554031B-8DBF-1C44-B75E-7E23F6222785}"/>
              </a:ext>
            </a:extLst>
          </p:cNvPr>
          <p:cNvSpPr txBox="1"/>
          <p:nvPr/>
        </p:nvSpPr>
        <p:spPr>
          <a:xfrm>
            <a:off x="221673" y="672659"/>
            <a:ext cx="2835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1-Batteur électrique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5FB2DD-CD03-0F45-9310-BB41A5F86A7E}"/>
              </a:ext>
            </a:extLst>
          </p:cNvPr>
          <p:cNvSpPr txBox="1"/>
          <p:nvPr/>
        </p:nvSpPr>
        <p:spPr>
          <a:xfrm>
            <a:off x="2775758" y="684447"/>
            <a:ext cx="3081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Lot 2-Ciseaux </a:t>
            </a:r>
            <a:r>
              <a:rPr lang="fr-FR" sz="1400" dirty="0"/>
              <a:t>ergonomiques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29D9BB4-E43B-B240-9B6E-F700F25D508E}"/>
              </a:ext>
            </a:extLst>
          </p:cNvPr>
          <p:cNvSpPr txBox="1"/>
          <p:nvPr/>
        </p:nvSpPr>
        <p:spPr>
          <a:xfrm>
            <a:off x="5195053" y="692267"/>
            <a:ext cx="341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           Lot  3  -  Thermomètre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BDB2BCE-89D1-854E-908C-A54D8499D3D3}"/>
              </a:ext>
            </a:extLst>
          </p:cNvPr>
          <p:cNvSpPr txBox="1"/>
          <p:nvPr/>
        </p:nvSpPr>
        <p:spPr>
          <a:xfrm>
            <a:off x="9016410" y="692267"/>
            <a:ext cx="3049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4–Ceinture cuir en 125cm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A2F8BAA-784B-F349-B575-6C1F712B2C05}"/>
              </a:ext>
            </a:extLst>
          </p:cNvPr>
          <p:cNvSpPr txBox="1"/>
          <p:nvPr/>
        </p:nvSpPr>
        <p:spPr>
          <a:xfrm>
            <a:off x="2360428" y="191386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Lots de Consolation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174EA2-3247-E144-AA5B-73FEDD69AEA2}"/>
              </a:ext>
            </a:extLst>
          </p:cNvPr>
          <p:cNvSpPr txBox="1"/>
          <p:nvPr/>
        </p:nvSpPr>
        <p:spPr>
          <a:xfrm>
            <a:off x="383656" y="2868315"/>
            <a:ext cx="250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5 -Bracelet  survie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86981E4-F8A6-9E44-A3C6-A0A3E6CE79A1}"/>
              </a:ext>
            </a:extLst>
          </p:cNvPr>
          <p:cNvSpPr txBox="1"/>
          <p:nvPr/>
        </p:nvSpPr>
        <p:spPr>
          <a:xfrm>
            <a:off x="3073341" y="2912833"/>
            <a:ext cx="2498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6  -  1 </a:t>
            </a:r>
            <a:r>
              <a:rPr lang="fr-FR" dirty="0" err="1"/>
              <a:t>Multimetre</a:t>
            </a:r>
            <a:endParaRPr lang="fr-FR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76C5C7A-C4CD-E845-8CCA-2CFA9D02302A}"/>
              </a:ext>
            </a:extLst>
          </p:cNvPr>
          <p:cNvSpPr txBox="1"/>
          <p:nvPr/>
        </p:nvSpPr>
        <p:spPr>
          <a:xfrm>
            <a:off x="5666037" y="2932441"/>
            <a:ext cx="3097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Lot 7- Sac a dos </a:t>
            </a:r>
            <a:r>
              <a:rPr lang="fr-FR"/>
              <a:t>17 L-Nomad</a:t>
            </a:r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430BBBF-F15C-3642-A8A5-5154F9F56D37}"/>
              </a:ext>
            </a:extLst>
          </p:cNvPr>
          <p:cNvSpPr txBox="1"/>
          <p:nvPr/>
        </p:nvSpPr>
        <p:spPr>
          <a:xfrm>
            <a:off x="9241293" y="2894869"/>
            <a:ext cx="2624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8  -  Calendrier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117C141-BB48-4A46-B46B-F02E45545160}"/>
              </a:ext>
            </a:extLst>
          </p:cNvPr>
          <p:cNvSpPr txBox="1"/>
          <p:nvPr/>
        </p:nvSpPr>
        <p:spPr>
          <a:xfrm>
            <a:off x="383656" y="4854395"/>
            <a:ext cx="248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9  -1 Gourde </a:t>
            </a:r>
            <a:r>
              <a:rPr lang="fr-FR" dirty="0" err="1"/>
              <a:t>Nomad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71A3A07D-A283-C343-8372-1DD297000ED4}"/>
              </a:ext>
            </a:extLst>
          </p:cNvPr>
          <p:cNvSpPr txBox="1"/>
          <p:nvPr/>
        </p:nvSpPr>
        <p:spPr>
          <a:xfrm>
            <a:off x="3061129" y="4854395"/>
            <a:ext cx="272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10- 1Lampe de poche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83C13CA-ADB5-5544-9DCC-781BF11BC8B5}"/>
              </a:ext>
            </a:extLst>
          </p:cNvPr>
          <p:cNvSpPr txBox="1"/>
          <p:nvPr/>
        </p:nvSpPr>
        <p:spPr>
          <a:xfrm>
            <a:off x="5666037" y="4892416"/>
            <a:ext cx="231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11 _  1 Couteau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D1B9EE7-F431-A743-B336-9868936874B4}"/>
              </a:ext>
            </a:extLst>
          </p:cNvPr>
          <p:cNvSpPr txBox="1"/>
          <p:nvPr/>
        </p:nvSpPr>
        <p:spPr>
          <a:xfrm>
            <a:off x="9016409" y="4934997"/>
            <a:ext cx="325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12- 1 paire de lunettes soleil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924638F-768F-BE4C-9A35-4E642E1FB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28" y="5230994"/>
            <a:ext cx="2394985" cy="16342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D7D720-74F5-3C4F-A5C5-15EFCED88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050" y="5223727"/>
            <a:ext cx="2382498" cy="16000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B9A3C55-FC2B-2A4F-BB84-00B155B4D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28839" y="3189551"/>
            <a:ext cx="2283920" cy="1712940"/>
          </a:xfrm>
          <a:prstGeom prst="rect">
            <a:avLst/>
          </a:prstGeom>
        </p:spPr>
      </p:pic>
      <p:pic>
        <p:nvPicPr>
          <p:cNvPr id="12" name="Image 11" descr="Une image contenant ustensiles de cuisine, assis, table, blanc&#10;&#10;Description générée automatiquement">
            <a:extLst>
              <a:ext uri="{FF2B5EF4-FFF2-40B4-BE49-F238E27FC236}">
                <a16:creationId xmlns:a16="http://schemas.microsoft.com/office/drawing/2014/main" id="{C0BFF11D-3D0A-CF4E-8AFE-5CB9A415BD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89" y="974287"/>
            <a:ext cx="2396610" cy="195072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0D225E8-807D-5149-BD02-8490A3608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3340" y="1004419"/>
            <a:ext cx="2366209" cy="1928022"/>
          </a:xfrm>
          <a:prstGeom prst="rect">
            <a:avLst/>
          </a:prstGeom>
        </p:spPr>
      </p:pic>
      <p:pic>
        <p:nvPicPr>
          <p:cNvPr id="19" name="Image 18" descr="Une image contenant objet, horloge, noir, assis&#10;&#10;Description générée automatiquement">
            <a:extLst>
              <a:ext uri="{FF2B5EF4-FFF2-40B4-BE49-F238E27FC236}">
                <a16:creationId xmlns:a16="http://schemas.microsoft.com/office/drawing/2014/main" id="{9EEE47A3-49A5-E24E-9344-67ECD6DAB6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350" y="1117156"/>
            <a:ext cx="2338920" cy="1685447"/>
          </a:xfrm>
          <a:prstGeom prst="rect">
            <a:avLst/>
          </a:prstGeom>
        </p:spPr>
      </p:pic>
      <p:pic>
        <p:nvPicPr>
          <p:cNvPr id="5" name="Image 4" descr="Une image contenant intérieur, noir, table, assis&#10;&#10;Description générée automatiquement">
            <a:extLst>
              <a:ext uri="{FF2B5EF4-FFF2-40B4-BE49-F238E27FC236}">
                <a16:creationId xmlns:a16="http://schemas.microsoft.com/office/drawing/2014/main" id="{0C42E3B0-A910-0C44-905C-0F66007E0D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028" y="3201203"/>
            <a:ext cx="2394985" cy="1775301"/>
          </a:xfrm>
          <a:prstGeom prst="rect">
            <a:avLst/>
          </a:prstGeom>
        </p:spPr>
      </p:pic>
      <p:pic>
        <p:nvPicPr>
          <p:cNvPr id="14" name="Image 13" descr="Une image contenant intérieur, noir, assis, petit&#10;&#10;Description générée automatiquement">
            <a:extLst>
              <a:ext uri="{FF2B5EF4-FFF2-40B4-BE49-F238E27FC236}">
                <a16:creationId xmlns:a16="http://schemas.microsoft.com/office/drawing/2014/main" id="{801491D4-3D52-E442-9B3F-B5C4BF9115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839" y="5286804"/>
            <a:ext cx="2283920" cy="155367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CE9845-F0ED-5C4C-BE36-9A3137110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3341" y="3334306"/>
            <a:ext cx="2366208" cy="1596252"/>
          </a:xfrm>
          <a:prstGeom prst="rect">
            <a:avLst/>
          </a:prstGeom>
        </p:spPr>
      </p:pic>
      <p:pic>
        <p:nvPicPr>
          <p:cNvPr id="24" name="Image 23" descr="Une image contenant horloge, mètre&#10;&#10;Description générée automatiquement">
            <a:extLst>
              <a:ext uri="{FF2B5EF4-FFF2-40B4-BE49-F238E27FC236}">
                <a16:creationId xmlns:a16="http://schemas.microsoft.com/office/drawing/2014/main" id="{7D6B5A4D-C50A-5B46-81C8-E4DCA5A48E7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6202" y="3158370"/>
            <a:ext cx="2349881" cy="1775301"/>
          </a:xfrm>
          <a:prstGeom prst="rect">
            <a:avLst/>
          </a:prstGeom>
        </p:spPr>
      </p:pic>
      <p:pic>
        <p:nvPicPr>
          <p:cNvPr id="27" name="Image 26" descr="Une image contenant intérieur, noir, assis, blanc&#10;&#10;Description générée automatiquement">
            <a:extLst>
              <a:ext uri="{FF2B5EF4-FFF2-40B4-BE49-F238E27FC236}">
                <a16:creationId xmlns:a16="http://schemas.microsoft.com/office/drawing/2014/main" id="{DAA5149C-5A27-F244-9DD3-4A0830947F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66507" y="1115806"/>
            <a:ext cx="2349881" cy="1627006"/>
          </a:xfrm>
          <a:prstGeom prst="rect">
            <a:avLst/>
          </a:prstGeom>
        </p:spPr>
      </p:pic>
      <p:pic>
        <p:nvPicPr>
          <p:cNvPr id="30" name="Image 29" descr="Une image contenant intérieur, assis, blanc, miroir&#10;&#10;Description générée automatiquement">
            <a:extLst>
              <a:ext uri="{FF2B5EF4-FFF2-40B4-BE49-F238E27FC236}">
                <a16:creationId xmlns:a16="http://schemas.microsoft.com/office/drawing/2014/main" id="{E244FC74-AA76-3640-84C7-C6F08D0682B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9738834" y="4856279"/>
            <a:ext cx="1668095" cy="23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9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6334F50-EF79-9F45-A0B4-76379B450764}"/>
              </a:ext>
            </a:extLst>
          </p:cNvPr>
          <p:cNvSpPr txBox="1"/>
          <p:nvPr/>
        </p:nvSpPr>
        <p:spPr>
          <a:xfrm>
            <a:off x="2360428" y="191386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</a:rPr>
              <a:t>Lots de Consolation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1B5864-2356-7844-9389-9ADE48FD0B9F}"/>
              </a:ext>
            </a:extLst>
          </p:cNvPr>
          <p:cNvSpPr txBox="1"/>
          <p:nvPr/>
        </p:nvSpPr>
        <p:spPr>
          <a:xfrm>
            <a:off x="299180" y="856010"/>
            <a:ext cx="2999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25 –  1 montre homme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43C48AF-0432-4141-8842-E87AD708AC0A}"/>
              </a:ext>
            </a:extLst>
          </p:cNvPr>
          <p:cNvSpPr txBox="1"/>
          <p:nvPr/>
        </p:nvSpPr>
        <p:spPr>
          <a:xfrm>
            <a:off x="3808066" y="909432"/>
            <a:ext cx="3286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26 – 1 Brosse à dent Oral b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352CFF-DF0E-C24F-91DD-3E0E811CAA4E}"/>
              </a:ext>
            </a:extLst>
          </p:cNvPr>
          <p:cNvSpPr txBox="1"/>
          <p:nvPr/>
        </p:nvSpPr>
        <p:spPr>
          <a:xfrm>
            <a:off x="8266042" y="3751228"/>
            <a:ext cx="3604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30 – Couverts de randonnées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93B46C4-CCF2-1645-86DC-A5C4D776EA95}"/>
              </a:ext>
            </a:extLst>
          </p:cNvPr>
          <p:cNvSpPr txBox="1"/>
          <p:nvPr/>
        </p:nvSpPr>
        <p:spPr>
          <a:xfrm>
            <a:off x="8540250" y="899272"/>
            <a:ext cx="327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27 – 1 Trousse de survie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D80F2D5-6E4B-9C4C-AD41-EABED720F00B}"/>
              </a:ext>
            </a:extLst>
          </p:cNvPr>
          <p:cNvSpPr txBox="1"/>
          <p:nvPr/>
        </p:nvSpPr>
        <p:spPr>
          <a:xfrm>
            <a:off x="0" y="3751228"/>
            <a:ext cx="359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28   -  1 Contrôleur d e tension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4EE1301-8CD8-BA4C-B066-0D1FEBEC0B33}"/>
              </a:ext>
            </a:extLst>
          </p:cNvPr>
          <p:cNvSpPr txBox="1"/>
          <p:nvPr/>
        </p:nvSpPr>
        <p:spPr>
          <a:xfrm>
            <a:off x="3590864" y="3751228"/>
            <a:ext cx="414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29  - 1 Jeu de pinces perforatrices</a:t>
            </a:r>
          </a:p>
        </p:txBody>
      </p:sp>
      <p:pic>
        <p:nvPicPr>
          <p:cNvPr id="3" name="Image 2" descr="Une image contenant noir, assis, blanc, vieux&#10;&#10;Description générée automatiquement">
            <a:extLst>
              <a:ext uri="{FF2B5EF4-FFF2-40B4-BE49-F238E27FC236}">
                <a16:creationId xmlns:a16="http://schemas.microsoft.com/office/drawing/2014/main" id="{568AB1AD-7BA1-7945-BD31-36E29BB97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31670" y="1439878"/>
            <a:ext cx="2816358" cy="2204538"/>
          </a:xfrm>
          <a:prstGeom prst="rect">
            <a:avLst/>
          </a:prstGeom>
        </p:spPr>
      </p:pic>
      <p:pic>
        <p:nvPicPr>
          <p:cNvPr id="11" name="Image 10" descr="Une image contenant bouteille, intérieur, réfrigérateur, assis&#10;&#10;Description générée automatiquement">
            <a:extLst>
              <a:ext uri="{FF2B5EF4-FFF2-40B4-BE49-F238E27FC236}">
                <a16:creationId xmlns:a16="http://schemas.microsoft.com/office/drawing/2014/main" id="{86BC4CAD-BE03-AF4C-A428-49CD6043C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456695" y="1126339"/>
            <a:ext cx="1989122" cy="2616200"/>
          </a:xfrm>
          <a:prstGeom prst="rect">
            <a:avLst/>
          </a:prstGeom>
        </p:spPr>
      </p:pic>
      <p:pic>
        <p:nvPicPr>
          <p:cNvPr id="12" name="Image 11" descr="Une image contenant intérieur, valise, conteneur, assis&#10;&#10;Description générée automatiquement">
            <a:extLst>
              <a:ext uri="{FF2B5EF4-FFF2-40B4-BE49-F238E27FC236}">
                <a16:creationId xmlns:a16="http://schemas.microsoft.com/office/drawing/2014/main" id="{9CFF0A42-BA65-444C-B472-6EB3B2516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853515" y="1111834"/>
            <a:ext cx="1879592" cy="2506123"/>
          </a:xfrm>
          <a:prstGeom prst="rect">
            <a:avLst/>
          </a:prstGeom>
        </p:spPr>
      </p:pic>
      <p:pic>
        <p:nvPicPr>
          <p:cNvPr id="20" name="Image 19" descr="Une image contenant assis, différent, table&#10;&#10;Description générée automatiquement">
            <a:extLst>
              <a:ext uri="{FF2B5EF4-FFF2-40B4-BE49-F238E27FC236}">
                <a16:creationId xmlns:a16="http://schemas.microsoft.com/office/drawing/2014/main" id="{DA79ED33-8823-EA49-9E64-F4B6211CBA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389243" y="3585717"/>
            <a:ext cx="2238894" cy="3478299"/>
          </a:xfrm>
          <a:prstGeom prst="rect">
            <a:avLst/>
          </a:prstGeom>
        </p:spPr>
      </p:pic>
      <p:pic>
        <p:nvPicPr>
          <p:cNvPr id="22" name="Image 21" descr="Une image contenant intérieur, paire, sac, assis&#10;&#10;Description générée automatiquement">
            <a:extLst>
              <a:ext uri="{FF2B5EF4-FFF2-40B4-BE49-F238E27FC236}">
                <a16:creationId xmlns:a16="http://schemas.microsoft.com/office/drawing/2014/main" id="{E2E61576-D477-C548-B239-3C2CDB9544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6041" y="4205419"/>
            <a:ext cx="3054539" cy="2290904"/>
          </a:xfrm>
          <a:prstGeom prst="rect">
            <a:avLst/>
          </a:prstGeom>
        </p:spPr>
      </p:pic>
      <p:pic>
        <p:nvPicPr>
          <p:cNvPr id="24" name="Image 23" descr="Une image contenant assis, appareil photo, afficher, mètre&#10;&#10;Description générée automatiquement">
            <a:extLst>
              <a:ext uri="{FF2B5EF4-FFF2-40B4-BE49-F238E27FC236}">
                <a16:creationId xmlns:a16="http://schemas.microsoft.com/office/drawing/2014/main" id="{BBB6805F-F41F-D04A-9CFE-B58EB1FD85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504" y="4526176"/>
            <a:ext cx="2878524" cy="191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19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8E4160E6-7A72-E84A-B4D7-CF5C75053886}"/>
              </a:ext>
            </a:extLst>
          </p:cNvPr>
          <p:cNvSpPr txBox="1"/>
          <p:nvPr/>
        </p:nvSpPr>
        <p:spPr>
          <a:xfrm>
            <a:off x="237792" y="845023"/>
            <a:ext cx="2631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13 –1 Testeur batterie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8CFFDB-F850-AE4E-B37F-18D3B15EA593}"/>
              </a:ext>
            </a:extLst>
          </p:cNvPr>
          <p:cNvSpPr txBox="1"/>
          <p:nvPr/>
        </p:nvSpPr>
        <p:spPr>
          <a:xfrm>
            <a:off x="56226" y="3178685"/>
            <a:ext cx="297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17 – 1 Montre </a:t>
            </a:r>
            <a:r>
              <a:rPr lang="fr-FR" dirty="0" err="1"/>
              <a:t>survival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9D7C824-BC07-154D-9391-D7B2C1DC9862}"/>
              </a:ext>
            </a:extLst>
          </p:cNvPr>
          <p:cNvSpPr txBox="1"/>
          <p:nvPr/>
        </p:nvSpPr>
        <p:spPr>
          <a:xfrm>
            <a:off x="2725779" y="3167702"/>
            <a:ext cx="321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18 – Thermomètre frontal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876D7D8-DB99-864F-8E9E-ECA649CDEF46}"/>
              </a:ext>
            </a:extLst>
          </p:cNvPr>
          <p:cNvSpPr txBox="1"/>
          <p:nvPr/>
        </p:nvSpPr>
        <p:spPr>
          <a:xfrm>
            <a:off x="6252898" y="3134980"/>
            <a:ext cx="291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19 – chargeur de  voiture  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B9DFC6-11BA-0744-A28B-90F583698BF2}"/>
              </a:ext>
            </a:extLst>
          </p:cNvPr>
          <p:cNvSpPr txBox="1"/>
          <p:nvPr/>
        </p:nvSpPr>
        <p:spPr>
          <a:xfrm>
            <a:off x="9509413" y="3130471"/>
            <a:ext cx="278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20  - lampe frontale 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F6B48AC-09F6-8B4B-BBE3-A29C3616251E}"/>
              </a:ext>
            </a:extLst>
          </p:cNvPr>
          <p:cNvSpPr txBox="1"/>
          <p:nvPr/>
        </p:nvSpPr>
        <p:spPr>
          <a:xfrm>
            <a:off x="56226" y="4951044"/>
            <a:ext cx="2462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21 – Set  Outils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80EF9E8-2F19-E346-88BC-D6D3B380C7E6}"/>
              </a:ext>
            </a:extLst>
          </p:cNvPr>
          <p:cNvSpPr txBox="1"/>
          <p:nvPr/>
        </p:nvSpPr>
        <p:spPr>
          <a:xfrm>
            <a:off x="3135804" y="4974036"/>
            <a:ext cx="231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22- Casquette club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7C36475-34E4-DF4B-A38D-379588CB8873}"/>
              </a:ext>
            </a:extLst>
          </p:cNvPr>
          <p:cNvSpPr txBox="1"/>
          <p:nvPr/>
        </p:nvSpPr>
        <p:spPr>
          <a:xfrm>
            <a:off x="6018028" y="4941426"/>
            <a:ext cx="268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 23- 1 Coupe oignons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474EA04-F90A-8949-942C-4DAF41EE3FEC}"/>
              </a:ext>
            </a:extLst>
          </p:cNvPr>
          <p:cNvSpPr txBox="1"/>
          <p:nvPr/>
        </p:nvSpPr>
        <p:spPr>
          <a:xfrm>
            <a:off x="9162026" y="4883318"/>
            <a:ext cx="2830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24–  1 Coffret 46 Pièces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1896BC2-FC67-9046-A8F1-0E8CA34CB8DE}"/>
              </a:ext>
            </a:extLst>
          </p:cNvPr>
          <p:cNvSpPr txBox="1"/>
          <p:nvPr/>
        </p:nvSpPr>
        <p:spPr>
          <a:xfrm>
            <a:off x="8935242" y="901160"/>
            <a:ext cx="2780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Lot 16 – 1 Coupe tomates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37FDE18-D01B-1844-9EF8-FB1C4ADA0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248" y="3483574"/>
            <a:ext cx="2330762" cy="145785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50A5224-EEA9-954E-BE4A-558BE010C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208" y="3407487"/>
            <a:ext cx="2233010" cy="150468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3238C31-4447-6342-8AEB-AED2D21E11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60" y="5310726"/>
            <a:ext cx="2210955" cy="1412677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82273848-93A3-5841-BC2D-9C9C698B6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F48D8C-8963-7A41-A83E-A336DB447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4835" y="5310758"/>
            <a:ext cx="1366186" cy="1588923"/>
          </a:xfrm>
          <a:prstGeom prst="rect">
            <a:avLst/>
          </a:prstGeom>
        </p:spPr>
      </p:pic>
      <p:pic>
        <p:nvPicPr>
          <p:cNvPr id="21" name="Image 20" descr="Une image contenant noir, parking&#10;&#10;Description générée automatiquement">
            <a:extLst>
              <a:ext uri="{FF2B5EF4-FFF2-40B4-BE49-F238E27FC236}">
                <a16:creationId xmlns:a16="http://schemas.microsoft.com/office/drawing/2014/main" id="{CCF6DF8E-AC26-9140-A35B-00CBE9CEF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441309" y="1119521"/>
            <a:ext cx="1826631" cy="2233009"/>
          </a:xfrm>
          <a:prstGeom prst="rect">
            <a:avLst/>
          </a:prstGeom>
        </p:spPr>
      </p:pic>
      <p:pic>
        <p:nvPicPr>
          <p:cNvPr id="26" name="Image 25" descr="Une image contenant personne, intérieur, table, coupant&#10;&#10;Description générée automatiquement">
            <a:extLst>
              <a:ext uri="{FF2B5EF4-FFF2-40B4-BE49-F238E27FC236}">
                <a16:creationId xmlns:a16="http://schemas.microsoft.com/office/drawing/2014/main" id="{0A7894F9-4D4C-2F4A-8AE5-46734B9E2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4208" y="1299207"/>
            <a:ext cx="2233010" cy="1795229"/>
          </a:xfrm>
          <a:prstGeom prst="rect">
            <a:avLst/>
          </a:prstGeom>
        </p:spPr>
      </p:pic>
      <p:pic>
        <p:nvPicPr>
          <p:cNvPr id="31" name="Image 30" descr="Une image contenant intérieur, table, personne, coupant&#10;&#10;Description générée automatiquement">
            <a:extLst>
              <a:ext uri="{FF2B5EF4-FFF2-40B4-BE49-F238E27FC236}">
                <a16:creationId xmlns:a16="http://schemas.microsoft.com/office/drawing/2014/main" id="{69F20F19-833D-7B47-AB45-ADA0BB999D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8028" y="5323407"/>
            <a:ext cx="2350434" cy="1576416"/>
          </a:xfrm>
          <a:prstGeom prst="rect">
            <a:avLst/>
          </a:prstGeom>
        </p:spPr>
      </p:pic>
      <p:pic>
        <p:nvPicPr>
          <p:cNvPr id="25" name="Image 24" descr="Une image contenant objet, montre, différent, photo&#10;&#10;Description générée automatiquement">
            <a:extLst>
              <a:ext uri="{FF2B5EF4-FFF2-40B4-BE49-F238E27FC236}">
                <a16:creationId xmlns:a16="http://schemas.microsoft.com/office/drawing/2014/main" id="{616A3184-9F4E-7145-990E-489AFF2800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467" y="3483574"/>
            <a:ext cx="2169662" cy="15222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532153-C6CD-554B-BA3A-6708533D1CCA}"/>
              </a:ext>
            </a:extLst>
          </p:cNvPr>
          <p:cNvSpPr/>
          <p:nvPr/>
        </p:nvSpPr>
        <p:spPr>
          <a:xfrm>
            <a:off x="2875693" y="845023"/>
            <a:ext cx="2672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Lot 14 – 1 bracelet montre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8D48C4-9D26-3C45-B4BA-2C0753C083D5}"/>
              </a:ext>
            </a:extLst>
          </p:cNvPr>
          <p:cNvSpPr/>
          <p:nvPr/>
        </p:nvSpPr>
        <p:spPr>
          <a:xfrm>
            <a:off x="5758576" y="845023"/>
            <a:ext cx="2680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Lot 15 – Bâtons de marche</a:t>
            </a:r>
          </a:p>
        </p:txBody>
      </p:sp>
      <p:pic>
        <p:nvPicPr>
          <p:cNvPr id="33" name="Image 32" descr="Une image contenant petit, photo, assis, noir&#10;&#10;Description générée automatiquement">
            <a:extLst>
              <a:ext uri="{FF2B5EF4-FFF2-40B4-BE49-F238E27FC236}">
                <a16:creationId xmlns:a16="http://schemas.microsoft.com/office/drawing/2014/main" id="{8A999A78-DD7A-CF4F-B97F-8D633859A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5804" y="1322709"/>
            <a:ext cx="2209336" cy="179522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F44AC895-BED2-4D43-9E4F-67959DA17D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8248" y="1530271"/>
            <a:ext cx="2330762" cy="1600200"/>
          </a:xfrm>
          <a:prstGeom prst="rect">
            <a:avLst/>
          </a:prstGeom>
        </p:spPr>
      </p:pic>
      <p:pic>
        <p:nvPicPr>
          <p:cNvPr id="3" name="Image 2" descr="Une image contenant conteneur, boîte&#10;&#10;Description générée automatiquement">
            <a:extLst>
              <a:ext uri="{FF2B5EF4-FFF2-40B4-BE49-F238E27FC236}">
                <a16:creationId xmlns:a16="http://schemas.microsoft.com/office/drawing/2014/main" id="{A70789D9-3755-9B42-A09F-A5C027A38E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4786" y="5224245"/>
            <a:ext cx="2112432" cy="1671802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DBCB62C-082C-7C49-ABD8-ECF7072FC30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2430" y="3513790"/>
            <a:ext cx="1180288" cy="151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35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1A3436E-F481-E649-AC75-CF14A5356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852413"/>
              </p:ext>
            </p:extLst>
          </p:nvPr>
        </p:nvGraphicFramePr>
        <p:xfrm>
          <a:off x="3343215" y="643467"/>
          <a:ext cx="5505573" cy="5571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771">
                  <a:extLst>
                    <a:ext uri="{9D8B030D-6E8A-4147-A177-3AD203B41FA5}">
                      <a16:colId xmlns:a16="http://schemas.microsoft.com/office/drawing/2014/main" val="2081024007"/>
                    </a:ext>
                  </a:extLst>
                </a:gridCol>
                <a:gridCol w="1855599">
                  <a:extLst>
                    <a:ext uri="{9D8B030D-6E8A-4147-A177-3AD203B41FA5}">
                      <a16:colId xmlns:a16="http://schemas.microsoft.com/office/drawing/2014/main" val="2896720751"/>
                    </a:ext>
                  </a:extLst>
                </a:gridCol>
                <a:gridCol w="867192">
                  <a:extLst>
                    <a:ext uri="{9D8B030D-6E8A-4147-A177-3AD203B41FA5}">
                      <a16:colId xmlns:a16="http://schemas.microsoft.com/office/drawing/2014/main" val="455747933"/>
                    </a:ext>
                  </a:extLst>
                </a:gridCol>
                <a:gridCol w="789109">
                  <a:extLst>
                    <a:ext uri="{9D8B030D-6E8A-4147-A177-3AD203B41FA5}">
                      <a16:colId xmlns:a16="http://schemas.microsoft.com/office/drawing/2014/main" val="4269510365"/>
                    </a:ext>
                  </a:extLst>
                </a:gridCol>
                <a:gridCol w="1177902">
                  <a:extLst>
                    <a:ext uri="{9D8B030D-6E8A-4147-A177-3AD203B41FA5}">
                      <a16:colId xmlns:a16="http://schemas.microsoft.com/office/drawing/2014/main" val="3155485523"/>
                    </a:ext>
                  </a:extLst>
                </a:gridCol>
              </a:tblGrid>
              <a:tr h="1358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TOMBOLA 2020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108139"/>
                  </a:ext>
                </a:extLst>
              </a:tr>
              <a:tr h="1358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Lots principaux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542148"/>
                  </a:ext>
                </a:extLst>
              </a:tr>
              <a:tr h="135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Désignation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Ticket   N°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Couleurs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Gagnants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extLst>
                  <a:ext uri="{0D108BD9-81ED-4DB2-BD59-A6C34878D82A}">
                    <a16:rowId xmlns:a16="http://schemas.microsoft.com/office/drawing/2014/main" val="3593132229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5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Repas gratuit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extLst>
                  <a:ext uri="{0D108BD9-81ED-4DB2-BD59-A6C34878D82A}">
                    <a16:rowId xmlns:a16="http://schemas.microsoft.com/office/drawing/2014/main" val="48290118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4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Adhesion 2022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extLst>
                  <a:ext uri="{0D108BD9-81ED-4DB2-BD59-A6C34878D82A}">
                    <a16:rowId xmlns:a16="http://schemas.microsoft.com/office/drawing/2014/main" val="2053265783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3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Bon d'achat de 40€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extLst>
                  <a:ext uri="{0D108BD9-81ED-4DB2-BD59-A6C34878D82A}">
                    <a16:rowId xmlns:a16="http://schemas.microsoft.com/office/drawing/2014/main" val="2707475681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Panier garni valeur 80€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458727899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séjour sur 2021 ou 2022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 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 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 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551688011"/>
                  </a:ext>
                </a:extLst>
              </a:tr>
              <a:tr h="1358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Séjour organisés par le club d'une valeur de 350€ - en 2020 ou 2021 -  Hors transports.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7001315"/>
                  </a:ext>
                </a:extLst>
              </a:tr>
              <a:tr h="135880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7777420"/>
                  </a:ext>
                </a:extLst>
              </a:tr>
              <a:tr h="13588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Désignation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Ticket   N°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Couleurs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Gagnants</a:t>
                      </a:r>
                      <a:endParaRPr lang="fr-FR" sz="7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extLst>
                  <a:ext uri="{0D108BD9-81ED-4DB2-BD59-A6C34878D82A}">
                    <a16:rowId xmlns:a16="http://schemas.microsoft.com/office/drawing/2014/main" val="2183346303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30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Batteur électrique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1861533428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29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Ciseaux ergonomiques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1795735669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28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Thermomètre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910054600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27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Ceinture en 125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4211058784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26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I Bracelet de survie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644634038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25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Multimètre de mesure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339821620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24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Sac à dos Nomad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1832016507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23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Calendrier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723493527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22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Gourde Nomad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374034111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21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Lampe de poche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717648081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20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Couteau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639785700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19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Paire de Lunettes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148552587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18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Testeur accus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46490376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17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montre bracelet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620637164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16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Bâtond de marche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957764575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15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Coupe tomate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68353619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14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Montre survival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705688910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13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Mémory box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199538028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12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 1 Chargeur de voiture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157215692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11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i lampe frontale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595313331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10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Set Outils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1450466426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9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Casquette club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768600773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8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Coupe oignons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740448903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7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Coffret 46 pièces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909915568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6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Montre homme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991772697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5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brosse à dents oral b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2033251219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4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Trousse de survie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46097223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3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Contôleur d etension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759712835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2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1 Jeu de pinces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1557756500"/>
                  </a:ext>
                </a:extLst>
              </a:tr>
              <a:tr h="135880"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Lot N° 1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u="none" strike="noStrike">
                          <a:effectLst/>
                        </a:rPr>
                        <a:t>Couverts de randonnées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700" u="none" strike="noStrike">
                          <a:effectLst/>
                        </a:rPr>
                        <a:t> </a:t>
                      </a:r>
                      <a:endParaRPr lang="fr-FR" sz="7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u="none" strike="noStrike" dirty="0">
                          <a:effectLst/>
                        </a:rPr>
                        <a:t> </a:t>
                      </a:r>
                      <a:endParaRPr lang="fr-FR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04" marR="3504" marT="3504" marB="0" anchor="ctr"/>
                </a:tc>
                <a:extLst>
                  <a:ext uri="{0D108BD9-81ED-4DB2-BD59-A6C34878D82A}">
                    <a16:rowId xmlns:a16="http://schemas.microsoft.com/office/drawing/2014/main" val="3541667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41129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695</Words>
  <Application>Microsoft Macintosh PowerPoint</Application>
  <PresentationFormat>Grand écran</PresentationFormat>
  <Paragraphs>235</Paragraphs>
  <Slides>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roger Kevorkoff</dc:creator>
  <cp:lastModifiedBy>roger Kevorkoff</cp:lastModifiedBy>
  <cp:revision>4</cp:revision>
  <dcterms:created xsi:type="dcterms:W3CDTF">2020-11-20T12:43:08Z</dcterms:created>
  <dcterms:modified xsi:type="dcterms:W3CDTF">2020-12-26T07:06:17Z</dcterms:modified>
</cp:coreProperties>
</file>